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3"/>
  </p:notesMasterIdLst>
  <p:sldIdLst>
    <p:sldId id="257" r:id="rId2"/>
    <p:sldId id="263" r:id="rId3"/>
    <p:sldId id="291" r:id="rId4"/>
    <p:sldId id="261" r:id="rId5"/>
    <p:sldId id="259" r:id="rId6"/>
    <p:sldId id="267" r:id="rId7"/>
    <p:sldId id="273" r:id="rId8"/>
    <p:sldId id="269" r:id="rId9"/>
    <p:sldId id="286" r:id="rId10"/>
    <p:sldId id="289" r:id="rId11"/>
    <p:sldId id="265" r:id="rId12"/>
  </p:sldIdLst>
  <p:sldSz cx="9144000" cy="6858000" type="screen4x3"/>
  <p:notesSz cx="6797675" cy="9926638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378" autoAdjust="0"/>
    <p:restoredTop sz="94660"/>
  </p:normalViewPr>
  <p:slideViewPr>
    <p:cSldViewPr>
      <p:cViewPr varScale="1">
        <p:scale>
          <a:sx n="73" d="100"/>
          <a:sy n="73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9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B7132F2-0022-42F3-B3E6-CC52509F5682}" type="datetimeFigureOut">
              <a:rPr lang="es-ES"/>
              <a:pPr>
                <a:defRPr/>
              </a:pPr>
              <a:t>16/09/2015</a:t>
            </a:fld>
            <a:endParaRPr lang="es-E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32E3086-8E45-439D-B663-AA1839140A0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8476908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10CA45-4CC3-406D-85B6-E9CEB13D06CD}" type="datetime1">
              <a:rPr lang="es-ES" smtClean="0"/>
              <a:pPr>
                <a:defRPr/>
              </a:pPr>
              <a:t>16/09/2015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873534-DE7C-4936-BBC3-BAF9A7D8D00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1DC49A-2E60-4CDE-AF8A-D55E689AEAE8}" type="datetime1">
              <a:rPr lang="es-ES" smtClean="0"/>
              <a:pPr>
                <a:defRPr/>
              </a:pPr>
              <a:t>16/09/2015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B810CE-F9C0-4BC2-85CD-312EFE92E9E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293E86-CAF4-4CCC-9683-9D20E801C366}" type="datetime1">
              <a:rPr lang="es-ES" smtClean="0"/>
              <a:pPr>
                <a:defRPr/>
              </a:pPr>
              <a:t>16/09/2015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9509F4-2721-44BD-A4EB-34341A2142C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6F3E47-A41B-436C-9B33-59C077EC11FB}" type="datetime1">
              <a:rPr lang="es-ES" smtClean="0"/>
              <a:pPr>
                <a:defRPr/>
              </a:pPr>
              <a:t>16/09/2015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E851A7-1B79-4743-B396-5B931F60ABA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6A5374-9805-4D93-9E52-91DC8408996F}" type="datetime1">
              <a:rPr lang="es-ES" smtClean="0"/>
              <a:pPr>
                <a:defRPr/>
              </a:pPr>
              <a:t>16/09/2015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D1742-D8FA-4448-ACFF-DA6AE4D24C7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B71C10-0FA4-43EF-946C-7017BE88453C}" type="datetime1">
              <a:rPr lang="es-ES" smtClean="0"/>
              <a:pPr>
                <a:defRPr/>
              </a:pPr>
              <a:t>16/09/2015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2089F1-A3D2-4600-993B-923B5E95BA53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ABA16-54A1-4AC6-9F70-80F97A942D6F}" type="datetime1">
              <a:rPr lang="es-ES" smtClean="0"/>
              <a:pPr>
                <a:defRPr/>
              </a:pPr>
              <a:t>16/09/2015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BAD24-BCA6-4357-8436-53852CF33D0F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565591-AFD1-4CAF-965D-7A2876B4F72D}" type="datetime1">
              <a:rPr lang="es-ES" smtClean="0"/>
              <a:pPr>
                <a:defRPr/>
              </a:pPr>
              <a:t>16/09/2015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56AF0-A92A-46AA-A6E1-E914CD0396A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2F3C56-2CA4-47FC-8B34-E42BF9919353}" type="datetime1">
              <a:rPr lang="es-ES" smtClean="0"/>
              <a:pPr>
                <a:defRPr/>
              </a:pPr>
              <a:t>16/09/2015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785061-EA95-4F57-8D67-F2D2186A448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F96478-9295-4742-AD31-B6CA44BADB0C}" type="datetime1">
              <a:rPr lang="es-ES" smtClean="0"/>
              <a:pPr>
                <a:defRPr/>
              </a:pPr>
              <a:t>16/09/2015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30F20A-DFBA-4AA1-A8FC-902FE5FD5FE1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D1E65D-2526-4A18-87C7-FC8B0BCD04E8}" type="datetime1">
              <a:rPr lang="es-ES" smtClean="0"/>
              <a:pPr>
                <a:defRPr/>
              </a:pPr>
              <a:t>16/09/2015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9D912A-60A3-4800-8726-AAA6A2E7678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EECBADA-3103-4758-AE10-62BEC18DF590}" type="datetime1">
              <a:rPr lang="es-ES" smtClean="0"/>
              <a:pPr>
                <a:defRPr/>
              </a:pPr>
              <a:t>16/09/2015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7D79A0E-8D6F-487F-BCE5-8B8C8D6FF7E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google.com/imgres?imgurl=http://www.tucineencasa.com/images/idiomas.jpg&amp;imgrefurl=http://foro.univision.com/t5/Amarte-es-mi-Pecado/CUANTOS-CUALES-IDIOMAS-HABLAN/m-p/45072683&amp;usg=__qSd4E8mmojl3GAnI_n3IpUGThV8=&amp;h=442&amp;w=479&amp;sz=26&amp;hl=es&amp;start=10&amp;zoom=1&amp;tbnid=nVrPPoPgBDnUvM:&amp;tbnh=119&amp;tbnw=129&amp;prev=/images?q=hablo+idiomas&amp;hl=es&amp;sa=G&amp;gbv=2&amp;tbs=isch:1&amp;itb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oisanroque.es/" TargetMode="External"/><Relationship Id="rId2" Type="http://schemas.openxmlformats.org/officeDocument/2006/relationships/hyperlink" Target="http://www.mec.es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gif"/><Relationship Id="rId4" Type="http://schemas.openxmlformats.org/officeDocument/2006/relationships/hyperlink" Target="mailto:11700081.edu@juntadeandalucia.e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es/url?sa=t&amp;source=web&amp;cd=17&amp;ved=0CEMQFjAGOAo&amp;url=http://es-la.facebook.com/pages/Escuela-Oficial-de-Idiomas-de-San-Roque/113459838670515&amp;ei=iUBvTtvzAsmohAfb8ZWrCQ&amp;usg=AFQjCNHVmKpA7ywPZeFvVIFCiNo5pHGfiQ" TargetMode="External"/><Relationship Id="rId2" Type="http://schemas.openxmlformats.org/officeDocument/2006/relationships/hyperlink" Target="mailto:aaeoisanroque@hotmail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hyperlink" Target="http://www.eoisanroque.es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edificio diego salin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2204864"/>
            <a:ext cx="2520280" cy="30963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38" name="2 CuadroTexto"/>
          <p:cNvSpPr txBox="1">
            <a:spLocks noChangeArrowheads="1"/>
          </p:cNvSpPr>
          <p:nvPr/>
        </p:nvSpPr>
        <p:spPr bwMode="auto">
          <a:xfrm>
            <a:off x="179513" y="428625"/>
            <a:ext cx="748883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00B0F0"/>
                </a:solidFill>
                <a:latin typeface="Calibri" pitchFamily="34" charset="0"/>
              </a:rPr>
              <a:t>      La EOI de San Roque te da la bienvenida al nuevo curso escolar</a:t>
            </a:r>
            <a:endParaRPr lang="es-ES" sz="3200" b="1" dirty="0">
              <a:solidFill>
                <a:srgbClr val="00B0F0"/>
              </a:solidFill>
              <a:latin typeface="Calibri" pitchFamily="34" charset="0"/>
            </a:endParaRPr>
          </a:p>
        </p:txBody>
      </p:sp>
      <p:pic>
        <p:nvPicPr>
          <p:cNvPr id="14339" name="Picture 5" descr="C:\Users\jerry\AppData\Local\Microsoft\Windows\Temporary Internet Files\Low\Content.IE5\S94REMSL\eoi-logoF3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132936"/>
            <a:ext cx="2520280" cy="246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0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1844824"/>
            <a:ext cx="2736304" cy="1628204"/>
          </a:xfrm>
          <a:prstGeom prst="rect">
            <a:avLst/>
          </a:prstGeom>
        </p:spPr>
      </p:pic>
      <p:pic>
        <p:nvPicPr>
          <p:cNvPr id="10" name="0 Imagen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40" y="5445224"/>
            <a:ext cx="1872208" cy="1288157"/>
          </a:xfrm>
          <a:prstGeom prst="rect">
            <a:avLst/>
          </a:prstGeom>
        </p:spPr>
      </p:pic>
      <p:pic>
        <p:nvPicPr>
          <p:cNvPr id="11" name="0 Imagen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5518150"/>
            <a:ext cx="2452370" cy="1339850"/>
          </a:xfrm>
          <a:prstGeom prst="rect">
            <a:avLst/>
          </a:prstGeom>
        </p:spPr>
      </p:pic>
      <p:pic>
        <p:nvPicPr>
          <p:cNvPr id="12" name="0 Imagen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700808"/>
            <a:ext cx="2160290" cy="1360458"/>
          </a:xfrm>
          <a:prstGeom prst="rect">
            <a:avLst/>
          </a:prstGeom>
        </p:spPr>
      </p:pic>
      <p:pic>
        <p:nvPicPr>
          <p:cNvPr id="13" name="0 Imagen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8144" y="980728"/>
            <a:ext cx="3168352" cy="1134616"/>
          </a:xfrm>
          <a:prstGeom prst="rect">
            <a:avLst/>
          </a:prstGeom>
        </p:spPr>
      </p:pic>
      <p:pic>
        <p:nvPicPr>
          <p:cNvPr id="14" name="13 Imagen" descr="G:\PEN TOSHIBA\Pen León Azul 2\Logos- XXV Aniversario\juntadeandalucia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0"/>
            <a:ext cx="1295400" cy="1203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14 Imagen" descr="untitled 2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347864" y="4005064"/>
            <a:ext cx="2585170" cy="245591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solidFill>
                  <a:srgbClr val="7030A0"/>
                </a:solidFill>
              </a:rPr>
              <a:t>C</a:t>
            </a:r>
            <a:r>
              <a:rPr lang="en-GB" dirty="0" err="1" smtClean="0">
                <a:solidFill>
                  <a:srgbClr val="7030A0"/>
                </a:solidFill>
              </a:rPr>
              <a:t>onsejos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856984" cy="4525963"/>
          </a:xfrm>
        </p:spPr>
        <p:txBody>
          <a:bodyPr/>
          <a:lstStyle/>
          <a:p>
            <a:r>
              <a:rPr lang="en-GB" dirty="0" err="1" smtClean="0"/>
              <a:t>Asiste</a:t>
            </a:r>
            <a:r>
              <a:rPr lang="en-GB" dirty="0" smtClean="0"/>
              <a:t> a </a:t>
            </a:r>
            <a:r>
              <a:rPr lang="en-GB" dirty="0" err="1" smtClean="0"/>
              <a:t>clase</a:t>
            </a:r>
            <a:r>
              <a:rPr lang="en-GB" dirty="0" smtClean="0"/>
              <a:t> y </a:t>
            </a:r>
            <a:r>
              <a:rPr lang="en-GB" dirty="0" err="1" smtClean="0"/>
              <a:t>participa</a:t>
            </a:r>
            <a:r>
              <a:rPr lang="en-GB" dirty="0" smtClean="0"/>
              <a:t> </a:t>
            </a:r>
            <a:r>
              <a:rPr lang="en-GB" dirty="0" err="1" smtClean="0"/>
              <a:t>todo</a:t>
            </a:r>
            <a:r>
              <a:rPr lang="en-GB" dirty="0" smtClean="0"/>
              <a:t> lo </a:t>
            </a:r>
            <a:r>
              <a:rPr lang="en-GB" dirty="0" err="1" smtClean="0"/>
              <a:t>que</a:t>
            </a:r>
            <a:r>
              <a:rPr lang="en-GB" dirty="0" smtClean="0"/>
              <a:t> </a:t>
            </a:r>
            <a:r>
              <a:rPr lang="en-GB" dirty="0" err="1" smtClean="0"/>
              <a:t>puedas</a:t>
            </a:r>
            <a:endParaRPr lang="en-GB" dirty="0" smtClean="0"/>
          </a:p>
          <a:p>
            <a:r>
              <a:rPr lang="en-GB" dirty="0" err="1" smtClean="0"/>
              <a:t>Mantente</a:t>
            </a:r>
            <a:r>
              <a:rPr lang="en-GB" dirty="0" smtClean="0"/>
              <a:t> </a:t>
            </a:r>
            <a:r>
              <a:rPr lang="en-GB" dirty="0" err="1" smtClean="0"/>
              <a:t>en</a:t>
            </a:r>
            <a:r>
              <a:rPr lang="en-GB" dirty="0" smtClean="0"/>
              <a:t> </a:t>
            </a:r>
            <a:r>
              <a:rPr lang="en-GB" dirty="0" err="1" smtClean="0"/>
              <a:t>contacto</a:t>
            </a:r>
            <a:r>
              <a:rPr lang="en-GB" dirty="0" smtClean="0"/>
              <a:t> con </a:t>
            </a:r>
            <a:r>
              <a:rPr lang="en-GB" dirty="0" err="1" smtClean="0"/>
              <a:t>tus</a:t>
            </a:r>
            <a:r>
              <a:rPr lang="en-GB" dirty="0" smtClean="0"/>
              <a:t> </a:t>
            </a:r>
            <a:r>
              <a:rPr lang="en-GB" dirty="0" err="1" smtClean="0"/>
              <a:t>compañeros</a:t>
            </a:r>
            <a:r>
              <a:rPr lang="en-GB" dirty="0" smtClean="0"/>
              <a:t> y </a:t>
            </a:r>
            <a:r>
              <a:rPr lang="en-GB" dirty="0" err="1" smtClean="0"/>
              <a:t>practica</a:t>
            </a:r>
            <a:r>
              <a:rPr lang="en-GB" dirty="0" smtClean="0"/>
              <a:t> </a:t>
            </a:r>
            <a:r>
              <a:rPr lang="en-GB" dirty="0" err="1" smtClean="0"/>
              <a:t>todas</a:t>
            </a:r>
            <a:r>
              <a:rPr lang="en-GB" dirty="0" smtClean="0"/>
              <a:t> </a:t>
            </a:r>
            <a:r>
              <a:rPr lang="en-GB" dirty="0" err="1" smtClean="0"/>
              <a:t>las</a:t>
            </a:r>
            <a:r>
              <a:rPr lang="en-GB" dirty="0" smtClean="0"/>
              <a:t> </a:t>
            </a:r>
            <a:r>
              <a:rPr lang="en-GB" dirty="0" err="1" smtClean="0"/>
              <a:t>destrezas</a:t>
            </a:r>
            <a:r>
              <a:rPr lang="en-GB" dirty="0" smtClean="0"/>
              <a:t> </a:t>
            </a:r>
            <a:r>
              <a:rPr lang="en-GB" dirty="0" err="1" smtClean="0"/>
              <a:t>fuera</a:t>
            </a:r>
            <a:r>
              <a:rPr lang="en-GB" dirty="0" smtClean="0"/>
              <a:t> de </a:t>
            </a:r>
            <a:r>
              <a:rPr lang="en-GB" dirty="0" err="1" smtClean="0"/>
              <a:t>clase</a:t>
            </a:r>
            <a:r>
              <a:rPr lang="en-GB" dirty="0" smtClean="0"/>
              <a:t>.</a:t>
            </a:r>
          </a:p>
          <a:p>
            <a:r>
              <a:rPr lang="en-GB" dirty="0" err="1" smtClean="0"/>
              <a:t>Encuentra</a:t>
            </a:r>
            <a:r>
              <a:rPr lang="en-GB" dirty="0" smtClean="0"/>
              <a:t> </a:t>
            </a:r>
            <a:r>
              <a:rPr lang="en-GB" dirty="0" err="1" smtClean="0"/>
              <a:t>libros</a:t>
            </a:r>
            <a:r>
              <a:rPr lang="en-GB" dirty="0" smtClean="0"/>
              <a:t>, </a:t>
            </a:r>
            <a:r>
              <a:rPr lang="en-GB" dirty="0" err="1" smtClean="0"/>
              <a:t>películas</a:t>
            </a:r>
            <a:r>
              <a:rPr lang="en-GB" dirty="0" smtClean="0"/>
              <a:t> </a:t>
            </a:r>
            <a:r>
              <a:rPr lang="en-GB" dirty="0" err="1" smtClean="0"/>
              <a:t>que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gusten</a:t>
            </a:r>
            <a:r>
              <a:rPr lang="en-GB" dirty="0" smtClean="0"/>
              <a:t> y </a:t>
            </a:r>
            <a:r>
              <a:rPr lang="en-GB" dirty="0" err="1" smtClean="0"/>
              <a:t>léelos</a:t>
            </a:r>
            <a:r>
              <a:rPr lang="en-GB" dirty="0" smtClean="0"/>
              <a:t> </a:t>
            </a:r>
            <a:r>
              <a:rPr lang="en-GB" dirty="0" smtClean="0"/>
              <a:t>en el </a:t>
            </a:r>
            <a:r>
              <a:rPr lang="en-GB" dirty="0" err="1" smtClean="0"/>
              <a:t>idioma</a:t>
            </a:r>
            <a:r>
              <a:rPr lang="en-GB" dirty="0" smtClean="0"/>
              <a:t> </a:t>
            </a:r>
            <a:r>
              <a:rPr lang="en-GB" dirty="0" err="1" smtClean="0"/>
              <a:t>que</a:t>
            </a:r>
            <a:r>
              <a:rPr lang="en-GB" dirty="0" smtClean="0"/>
              <a:t> </a:t>
            </a:r>
            <a:r>
              <a:rPr lang="en-GB" dirty="0" err="1" smtClean="0"/>
              <a:t>estás</a:t>
            </a:r>
            <a:r>
              <a:rPr lang="en-GB" dirty="0" smtClean="0"/>
              <a:t> </a:t>
            </a:r>
            <a:r>
              <a:rPr lang="en-GB" dirty="0" err="1" smtClean="0"/>
              <a:t>estudiando</a:t>
            </a:r>
            <a:r>
              <a:rPr lang="en-GB" dirty="0" smtClean="0"/>
              <a:t>. </a:t>
            </a:r>
          </a:p>
          <a:p>
            <a:r>
              <a:rPr lang="en-GB" dirty="0" err="1" smtClean="0"/>
              <a:t>Revisa</a:t>
            </a:r>
            <a:r>
              <a:rPr lang="en-GB" dirty="0" smtClean="0"/>
              <a:t>, </a:t>
            </a:r>
            <a:r>
              <a:rPr lang="en-GB" dirty="0" err="1" smtClean="0"/>
              <a:t>practica,revisa</a:t>
            </a:r>
            <a:r>
              <a:rPr lang="en-GB" dirty="0" smtClean="0"/>
              <a:t>, </a:t>
            </a:r>
            <a:r>
              <a:rPr lang="en-GB" dirty="0" err="1" smtClean="0"/>
              <a:t>practica</a:t>
            </a:r>
            <a:r>
              <a:rPr lang="en-GB" dirty="0" smtClean="0"/>
              <a:t> ...</a:t>
            </a:r>
            <a:endParaRPr lang="en-GB" dirty="0"/>
          </a:p>
          <a:p>
            <a:r>
              <a:rPr lang="en-GB" dirty="0" smtClean="0"/>
              <a:t>No </a:t>
            </a:r>
            <a:r>
              <a:rPr lang="en-GB" dirty="0" err="1" smtClean="0"/>
              <a:t>tengas</a:t>
            </a:r>
            <a:r>
              <a:rPr lang="en-GB" dirty="0" smtClean="0"/>
              <a:t> </a:t>
            </a:r>
            <a:r>
              <a:rPr lang="en-GB" dirty="0" err="1" smtClean="0"/>
              <a:t>miedo</a:t>
            </a:r>
            <a:r>
              <a:rPr lang="en-GB" dirty="0" smtClean="0"/>
              <a:t> de </a:t>
            </a:r>
            <a:r>
              <a:rPr lang="en-GB" dirty="0" err="1" smtClean="0"/>
              <a:t>cometer</a:t>
            </a:r>
            <a:r>
              <a:rPr lang="en-GB" dirty="0" smtClean="0"/>
              <a:t> </a:t>
            </a:r>
            <a:r>
              <a:rPr lang="en-GB" dirty="0" err="1" smtClean="0"/>
              <a:t>errores</a:t>
            </a:r>
            <a:r>
              <a:rPr lang="en-GB" dirty="0" smtClean="0"/>
              <a:t>!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96954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4 Imagen" descr="CUIDEMOS LA ESCUELA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4214818"/>
            <a:ext cx="31432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1 Título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928694"/>
          </a:xfrm>
        </p:spPr>
        <p:txBody>
          <a:bodyPr>
            <a:normAutofit/>
          </a:bodyPr>
          <a:lstStyle/>
          <a:p>
            <a:r>
              <a:rPr lang="es-ES" sz="3200" b="1" dirty="0" smtClean="0"/>
              <a:t>ESCUELA OFICIAL DE IDIOMAS DE SAN ROQUE</a:t>
            </a:r>
          </a:p>
        </p:txBody>
      </p:sp>
      <p:sp>
        <p:nvSpPr>
          <p:cNvPr id="28675" name="2 Marcador de contenido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/>
          <a:lstStyle/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un espacio de respeto</a:t>
            </a:r>
          </a:p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compañerismo</a:t>
            </a:r>
          </a:p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puntualidad</a:t>
            </a:r>
          </a:p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móviles apagados</a:t>
            </a:r>
          </a:p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… y a disfrutar aprendiendo</a:t>
            </a:r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</p:txBody>
      </p:sp>
      <p:pic>
        <p:nvPicPr>
          <p:cNvPr id="35844" name="3 Imagen" descr="MOVIL APAGADO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128586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16" descr="Aprendiendo%20idioma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4357694"/>
            <a:ext cx="38163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t3.gstatic.com/images?q=tbn:ANd9GcQhRS7rRX3P3TuOVbpfGLjkryDE_xNUgZST-T7zcxoIK4VwO0AOt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1500174"/>
            <a:ext cx="2266950" cy="20193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1 Título"/>
          <p:cNvSpPr>
            <a:spLocks noGrp="1"/>
          </p:cNvSpPr>
          <p:nvPr>
            <p:ph type="title"/>
          </p:nvPr>
        </p:nvSpPr>
        <p:spPr>
          <a:xfrm>
            <a:off x="0" y="1556792"/>
            <a:ext cx="8748464" cy="1080120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es-ES" sz="3200" b="1" dirty="0" smtClean="0"/>
              <a:t>ESCUELA OFICIAL DE IDIOMAS DE SAN ROQUE</a:t>
            </a:r>
            <a:r>
              <a:rPr lang="es-ES" sz="4000" b="1" dirty="0" smtClean="0"/>
              <a:t/>
            </a:r>
            <a:br>
              <a:rPr lang="es-ES" sz="4000" b="1" dirty="0" smtClean="0"/>
            </a:br>
            <a:r>
              <a:rPr lang="es-ES" sz="2700" b="1" u="sng" dirty="0" smtClean="0">
                <a:solidFill>
                  <a:srgbClr val="FF0000"/>
                </a:solidFill>
              </a:rPr>
              <a:t>ALUMNADO</a:t>
            </a: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* INGLÉS PRESENCIAL 579 </a:t>
            </a:r>
            <a:r>
              <a:rPr lang="es-ES" sz="2400" b="1" dirty="0" smtClean="0">
                <a:solidFill>
                  <a:srgbClr val="0070C0"/>
                </a:solidFill>
                <a:latin typeface="+mn-lt"/>
                <a:cs typeface="Aharoni" pitchFamily="2" charset="-79"/>
              </a:rPr>
              <a:t>(679)</a:t>
            </a:r>
            <a:r>
              <a:rPr lang="es-ES" sz="2400" dirty="0" smtClean="0">
                <a:solidFill>
                  <a:srgbClr val="0070C0"/>
                </a:solidFill>
                <a:latin typeface="+mn-lt"/>
                <a:cs typeface="Aharoni" pitchFamily="2" charset="-79"/>
              </a:rPr>
              <a:t/>
            </a:r>
            <a:br>
              <a:rPr lang="es-ES" sz="2400" dirty="0" smtClean="0">
                <a:solidFill>
                  <a:srgbClr val="0070C0"/>
                </a:solidFill>
                <a:latin typeface="+mn-lt"/>
                <a:cs typeface="Aharoni" pitchFamily="2" charset="-79"/>
              </a:rPr>
            </a:b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>* INGLÉS CAL </a:t>
            </a: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56 </a:t>
            </a:r>
            <a:r>
              <a:rPr lang="es-ES" sz="2400" b="1" dirty="0" smtClean="0">
                <a:solidFill>
                  <a:srgbClr val="0070C0"/>
                </a:solidFill>
                <a:latin typeface="+mn-lt"/>
                <a:cs typeface="Aharoni" pitchFamily="2" charset="-79"/>
              </a:rPr>
              <a:t>(75)</a:t>
            </a:r>
            <a:r>
              <a:rPr lang="es-ES" sz="2400" b="1" dirty="0">
                <a:solidFill>
                  <a:srgbClr val="0070C0"/>
                </a:solidFill>
                <a:latin typeface="+mn-lt"/>
                <a:cs typeface="Aharoni" pitchFamily="2" charset="-79"/>
              </a:rPr>
              <a:t/>
            </a:r>
            <a:br>
              <a:rPr lang="es-ES" sz="2400" b="1" dirty="0">
                <a:solidFill>
                  <a:srgbClr val="0070C0"/>
                </a:solidFill>
                <a:latin typeface="+mn-lt"/>
                <a:cs typeface="Aharoni" pitchFamily="2" charset="-79"/>
              </a:rPr>
            </a:b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>* INGLÉS SEMI </a:t>
            </a: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182 </a:t>
            </a:r>
            <a:r>
              <a:rPr lang="es-ES" sz="2400" b="1" dirty="0" smtClean="0">
                <a:solidFill>
                  <a:srgbClr val="0070C0"/>
                </a:solidFill>
                <a:latin typeface="+mn-lt"/>
                <a:cs typeface="Aharoni" pitchFamily="2" charset="-79"/>
              </a:rPr>
              <a:t>(192)</a:t>
            </a: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Aharoni" pitchFamily="2" charset="-79"/>
              </a:rPr>
              <a:t>	</a:t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Aharoni" pitchFamily="2" charset="-79"/>
              </a:rPr>
            </a:b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* FRANCÉS 104 </a:t>
            </a:r>
            <a:r>
              <a:rPr lang="es-ES" sz="2400" b="1" dirty="0" smtClean="0">
                <a:solidFill>
                  <a:srgbClr val="0070C0"/>
                </a:solidFill>
                <a:latin typeface="+mn-lt"/>
                <a:cs typeface="Aharoni" pitchFamily="2" charset="-79"/>
              </a:rPr>
              <a:t>(150)</a:t>
            </a:r>
            <a:br>
              <a:rPr lang="es-ES" sz="2400" b="1" dirty="0" smtClean="0">
                <a:solidFill>
                  <a:srgbClr val="0070C0"/>
                </a:solidFill>
                <a:latin typeface="+mn-lt"/>
                <a:cs typeface="Aharoni" pitchFamily="2" charset="-79"/>
              </a:rPr>
            </a:b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* FRANCÉS SEMI 31</a:t>
            </a: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/>
            </a:r>
            <a:b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</a:b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* ALEMÁN 92 </a:t>
            </a:r>
            <a:r>
              <a:rPr lang="es-ES" sz="2400" b="1" dirty="0" smtClean="0">
                <a:solidFill>
                  <a:srgbClr val="0070C0"/>
                </a:solidFill>
                <a:latin typeface="+mn-lt"/>
                <a:cs typeface="Aharoni" pitchFamily="2" charset="-79"/>
              </a:rPr>
              <a:t>(98)</a:t>
            </a:r>
            <a:br>
              <a:rPr lang="es-ES" sz="2400" b="1" dirty="0" smtClean="0">
                <a:solidFill>
                  <a:srgbClr val="0070C0"/>
                </a:solidFill>
                <a:latin typeface="+mn-lt"/>
                <a:cs typeface="Aharoni" pitchFamily="2" charset="-79"/>
              </a:rPr>
            </a:b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* ALEMÁN SEMI 48 </a:t>
            </a:r>
            <a:r>
              <a:rPr lang="es-ES" sz="2400" b="1" dirty="0" smtClean="0">
                <a:solidFill>
                  <a:srgbClr val="0070C0"/>
                </a:solidFill>
                <a:latin typeface="+mn-lt"/>
                <a:cs typeface="Aharoni" pitchFamily="2" charset="-79"/>
              </a:rPr>
              <a:t>(78)</a:t>
            </a: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>	</a:t>
            </a:r>
            <a:b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</a:b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>* ESPAÑOL PARA EXTRANJEROS </a:t>
            </a: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52 </a:t>
            </a:r>
            <a:r>
              <a:rPr lang="es-ES" sz="2400" b="1" dirty="0" smtClean="0">
                <a:solidFill>
                  <a:srgbClr val="0070C0"/>
                </a:solidFill>
                <a:latin typeface="+mn-lt"/>
                <a:cs typeface="Aharoni" pitchFamily="2" charset="-79"/>
              </a:rPr>
              <a:t>(55) </a:t>
            </a: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>– </a:t>
            </a:r>
            <a:r>
              <a:rPr lang="es-ES" sz="2400" b="1" dirty="0" smtClean="0">
                <a:solidFill>
                  <a:srgbClr val="002060"/>
                </a:solidFill>
                <a:latin typeface="+mn-lt"/>
                <a:cs typeface="Aharoni" pitchFamily="2" charset="-79"/>
              </a:rPr>
              <a:t>TOTAL 1144 ALUMNOS</a:t>
            </a:r>
            <a:r>
              <a:rPr lang="es-ES" sz="2400" b="1" dirty="0">
                <a:solidFill>
                  <a:srgbClr val="002060"/>
                </a:solidFill>
                <a:latin typeface="+mn-lt"/>
                <a:cs typeface="Aharoni" pitchFamily="2" charset="-79"/>
              </a:rPr>
              <a:t/>
            </a:r>
            <a:br>
              <a:rPr lang="es-ES" sz="2400" b="1" dirty="0">
                <a:solidFill>
                  <a:srgbClr val="002060"/>
                </a:solidFill>
                <a:latin typeface="+mn-lt"/>
                <a:cs typeface="Aharoni" pitchFamily="2" charset="-79"/>
              </a:rPr>
            </a:b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>* </a:t>
            </a: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THAT´S </a:t>
            </a: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>ENGLISH </a:t>
            </a: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400 </a:t>
            </a: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>vacantes- Abierto Plazo </a:t>
            </a: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preinscripción</a:t>
            </a:r>
            <a:b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</a:b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(11 al 22 de Septiembre) NB y NI</a:t>
            </a:r>
            <a:b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</a:b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/>
            </a:r>
            <a:b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</a:br>
            <a:endParaRPr lang="es-ES" sz="2400" b="1" dirty="0">
              <a:solidFill>
                <a:srgbClr val="FF0000"/>
              </a:solidFill>
              <a:latin typeface="+mn-lt"/>
              <a:cs typeface="Aharoni" pitchFamily="2" charset="-79"/>
            </a:endParaRPr>
          </a:p>
        </p:txBody>
      </p:sp>
      <p:sp>
        <p:nvSpPr>
          <p:cNvPr id="19458" name="2 Marcador de contenido"/>
          <p:cNvSpPr>
            <a:spLocks noGrp="1"/>
          </p:cNvSpPr>
          <p:nvPr>
            <p:ph idx="1"/>
          </p:nvPr>
        </p:nvSpPr>
        <p:spPr>
          <a:xfrm>
            <a:off x="179512" y="4365104"/>
            <a:ext cx="9178834" cy="2193107"/>
          </a:xfrm>
        </p:spPr>
        <p:txBody>
          <a:bodyPr>
            <a:normAutofit fontScale="70000" lnSpcReduction="20000"/>
          </a:bodyPr>
          <a:lstStyle/>
          <a:p>
            <a:pPr marL="0" indent="0" eaLnBrk="1" hangingPunct="1">
              <a:buNone/>
              <a:defRPr/>
            </a:pPr>
            <a:r>
              <a:rPr lang="es-ES" sz="2400" b="1" i="1" u="sng" dirty="0" smtClean="0">
                <a:solidFill>
                  <a:srgbClr val="002060"/>
                </a:solidFill>
              </a:rPr>
              <a:t>NIVELES, CURSOS Y CERTIFICADOS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s-ES" sz="2400" dirty="0" smtClean="0"/>
              <a:t>Nivel Básico: 2 cursos - Certificado Nivel Básico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s-ES" sz="2400" dirty="0" smtClean="0"/>
              <a:t>Nivel Intermedio: 1 curso - Certificado Nivel Intermedio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s-ES" sz="2400" dirty="0" smtClean="0"/>
              <a:t>Nivel Avanzado: 2 cursos - Certificado  Nivel Avanzado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s-ES" sz="2400" dirty="0" smtClean="0"/>
              <a:t>C1: 1 curso- Certificado C1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es-ES" sz="2400" dirty="0" smtClean="0"/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s-ES" sz="2400" dirty="0" smtClean="0"/>
              <a:t>Los alumnos oficiales de NI , 2º NA y C1 tendrán pruebas  unificadas de certificación (PUC)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s-ES" sz="2400" dirty="0" smtClean="0"/>
              <a:t>Los alumnos de 1º y 2º NB y 1º NA Evaluación Continua</a:t>
            </a:r>
          </a:p>
        </p:txBody>
      </p:sp>
      <p:pic>
        <p:nvPicPr>
          <p:cNvPr id="15363" name="Picture 7" descr="idioma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260648"/>
            <a:ext cx="940587" cy="867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" descr="C:\Documents and Settings\PC1\Configuración local\Archivos temporales de Internet\Content.IE5\BYWNF58P\MCBD19969_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81310" y="4077072"/>
            <a:ext cx="1345554" cy="1196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7" descr="thats_englis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3929066"/>
            <a:ext cx="1581874" cy="759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 descr="http://t0.gstatic.com/images?q=tbn:ANd9GcRG4yyGJJ1Yh6AOjAWqQkLxsVm4deCMSnpajD2DqY-Soctc_6e_M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47711" y="764704"/>
            <a:ext cx="3672408" cy="16525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Límites de Permanencia</a:t>
            </a:r>
            <a:br>
              <a:rPr lang="es-ES" dirty="0" smtClean="0"/>
            </a:br>
            <a:r>
              <a:rPr lang="es-ES" sz="3100" dirty="0" smtClean="0"/>
              <a:t>DECRETO 239/2007, de 4 de septiembre, por el </a:t>
            </a:r>
            <a:br>
              <a:rPr lang="es-ES" sz="3100" dirty="0" smtClean="0"/>
            </a:br>
            <a:r>
              <a:rPr lang="es-ES" sz="3100" dirty="0" smtClean="0"/>
              <a:t>que se establece la ordenación y currículo de las </a:t>
            </a:r>
            <a:r>
              <a:rPr lang="es-ES" sz="3100" dirty="0" err="1" smtClean="0"/>
              <a:t>ense</a:t>
            </a:r>
            <a:r>
              <a:rPr lang="es-ES" sz="3100" dirty="0" smtClean="0"/>
              <a:t>-</a:t>
            </a:r>
            <a:br>
              <a:rPr lang="es-ES" sz="3100" dirty="0" smtClean="0"/>
            </a:br>
            <a:r>
              <a:rPr lang="es-ES" sz="3100" dirty="0" err="1" smtClean="0"/>
              <a:t>ñanzas</a:t>
            </a:r>
            <a:r>
              <a:rPr lang="es-ES" sz="3100" dirty="0" smtClean="0"/>
              <a:t> de idiomas de régimen especial en Andalucía</a:t>
            </a:r>
            <a:r>
              <a:rPr lang="es-ES" dirty="0" smtClean="0"/>
              <a:t/>
            </a:r>
            <a:br>
              <a:rPr lang="es-ES" dirty="0" smtClean="0"/>
            </a:b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941168"/>
          </a:xfrm>
        </p:spPr>
        <p:txBody>
          <a:bodyPr>
            <a:normAutofit fontScale="92500"/>
          </a:bodyPr>
          <a:lstStyle/>
          <a:p>
            <a:r>
              <a:rPr lang="es-ES" dirty="0" smtClean="0"/>
              <a:t>Artículo 9. Límites de permanencia.</a:t>
            </a:r>
          </a:p>
          <a:p>
            <a:r>
              <a:rPr lang="es-ES" dirty="0" smtClean="0"/>
              <a:t>1. El límite de permanencia del alumnado matriculado en la modalidad presencial y </a:t>
            </a:r>
            <a:r>
              <a:rPr lang="es-ES" dirty="0" err="1" smtClean="0"/>
              <a:t>semipresencial</a:t>
            </a:r>
            <a:r>
              <a:rPr lang="es-ES" dirty="0" smtClean="0"/>
              <a:t> del nivel básico de las enseñanzas de idiomas de régimen especial será de cuatro cursos académicos.</a:t>
            </a:r>
          </a:p>
          <a:p>
            <a:r>
              <a:rPr lang="es-ES" dirty="0" smtClean="0"/>
              <a:t>2. El referido límite de permanencia del alumnado será de seis cursos académicos, en el conjunto de los niveles </a:t>
            </a:r>
            <a:r>
              <a:rPr lang="es-ES" dirty="0" err="1" smtClean="0"/>
              <a:t>interme</a:t>
            </a:r>
            <a:r>
              <a:rPr lang="es-US" dirty="0" smtClean="0"/>
              <a:t>dio y avanzado.</a:t>
            </a:r>
          </a:p>
          <a:p>
            <a:r>
              <a:rPr lang="es-ES" dirty="0" smtClean="0"/>
              <a:t>C1: 2 años</a:t>
            </a:r>
          </a:p>
          <a:p>
            <a:endParaRPr lang="es-US" dirty="0"/>
          </a:p>
        </p:txBody>
      </p:sp>
      <p:pic>
        <p:nvPicPr>
          <p:cNvPr id="4" name="3 Imagen" descr="aula_de_estudi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964524">
            <a:off x="7828821" y="4510062"/>
            <a:ext cx="1194203" cy="104242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611560" y="1052736"/>
            <a:ext cx="6120680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0" name="19 Rectángulo"/>
          <p:cNvSpPr/>
          <p:nvPr/>
        </p:nvSpPr>
        <p:spPr>
          <a:xfrm flipV="1">
            <a:off x="683568" y="6309320"/>
            <a:ext cx="6552728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9271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rgbClr val="FF0000"/>
                </a:solidFill>
              </a:rPr>
              <a:t>Exámenes y evaluaciones</a:t>
            </a:r>
            <a:r>
              <a:rPr lang="es-ES" b="1" dirty="0" smtClean="0"/>
              <a:t/>
            </a:r>
            <a:br>
              <a:rPr lang="es-ES" b="1" dirty="0" smtClean="0"/>
            </a:br>
            <a:endParaRPr lang="es-ES" dirty="0"/>
          </a:p>
        </p:txBody>
      </p:sp>
      <p:sp>
        <p:nvSpPr>
          <p:cNvPr id="16386" name="2 Marcador de contenido"/>
          <p:cNvSpPr>
            <a:spLocks noGrp="1"/>
          </p:cNvSpPr>
          <p:nvPr>
            <p:ph idx="1"/>
          </p:nvPr>
        </p:nvSpPr>
        <p:spPr>
          <a:xfrm>
            <a:off x="683568" y="1268760"/>
            <a:ext cx="8280920" cy="648072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lnSpc>
                <a:spcPct val="90000"/>
              </a:lnSpc>
              <a:buNone/>
            </a:pPr>
            <a:r>
              <a:rPr lang="es-ES" sz="8000" b="1" i="1" dirty="0" smtClean="0">
                <a:solidFill>
                  <a:srgbClr val="002060"/>
                </a:solidFill>
              </a:rPr>
              <a:t>Calificación de 4 destrezas: hablar/escribir/escuchar/leer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s-ES" sz="8000" b="1" i="1" dirty="0" smtClean="0">
                <a:solidFill>
                  <a:srgbClr val="002060"/>
                </a:solidFill>
              </a:rPr>
              <a:t>Calificación por destreza: APTO/NO APTO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s-ES" sz="8000" b="1" i="1" dirty="0" smtClean="0">
                <a:solidFill>
                  <a:srgbClr val="002060"/>
                </a:solidFill>
              </a:rPr>
              <a:t>Para obtener APTO se deben superar las 4 destrezas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s-ES" sz="8000" b="1" i="1" dirty="0" smtClean="0">
                <a:solidFill>
                  <a:srgbClr val="002060"/>
                </a:solidFill>
              </a:rPr>
              <a:t>Cada destreza se supera con el 50% </a:t>
            </a:r>
          </a:p>
          <a:p>
            <a:pPr eaLnBrk="1" hangingPunct="1">
              <a:lnSpc>
                <a:spcPct val="90000"/>
              </a:lnSpc>
              <a:buNone/>
            </a:pPr>
            <a:endParaRPr lang="es-ES" sz="8000" b="1" dirty="0" smtClean="0">
              <a:solidFill>
                <a:srgbClr val="00B050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es-ES" sz="8000" b="1" dirty="0" smtClean="0">
                <a:solidFill>
                  <a:srgbClr val="00B050"/>
                </a:solidFill>
              </a:rPr>
              <a:t>Alumnos NI y 2º NA:</a:t>
            </a:r>
          </a:p>
          <a:p>
            <a:pPr>
              <a:lnSpc>
                <a:spcPct val="90000"/>
              </a:lnSpc>
              <a:buNone/>
            </a:pPr>
            <a:r>
              <a:rPr lang="es-ES" sz="8000" b="1" dirty="0" smtClean="0">
                <a:solidFill>
                  <a:srgbClr val="0070C0"/>
                </a:solidFill>
              </a:rPr>
              <a:t>	Calificación de su rendimiento en diciembre, marzo</a:t>
            </a:r>
            <a:endParaRPr lang="es-ES" sz="8000" b="1" dirty="0" smtClean="0">
              <a:solidFill>
                <a:srgbClr val="00B05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dirty="0" smtClean="0">
                <a:solidFill>
                  <a:srgbClr val="002060"/>
                </a:solidFill>
              </a:rPr>
              <a:t>Examen preparatorio PUC en el 2º trimestre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dirty="0" smtClean="0">
                <a:solidFill>
                  <a:srgbClr val="002060"/>
                </a:solidFill>
              </a:rPr>
              <a:t>Examen final de junio PUC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dirty="0" smtClean="0">
                <a:solidFill>
                  <a:srgbClr val="002060"/>
                </a:solidFill>
              </a:rPr>
              <a:t>Convocatoria extraordinaria de septiembre</a:t>
            </a:r>
          </a:p>
          <a:p>
            <a:pPr>
              <a:lnSpc>
                <a:spcPct val="90000"/>
              </a:lnSpc>
              <a:buNone/>
            </a:pPr>
            <a:r>
              <a:rPr lang="es-ES" sz="8000" b="1" dirty="0" smtClean="0">
                <a:solidFill>
                  <a:srgbClr val="00B050"/>
                </a:solidFill>
              </a:rPr>
              <a:t>Alumnos 1º y 2º NB y 1º NA: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b="1" dirty="0" smtClean="0">
                <a:solidFill>
                  <a:srgbClr val="0070C0"/>
                </a:solidFill>
              </a:rPr>
              <a:t>Evaluación continua a lo largo del curso con pruebas diversas para calificación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b="1" dirty="0" smtClean="0">
                <a:solidFill>
                  <a:srgbClr val="0070C0"/>
                </a:solidFill>
              </a:rPr>
              <a:t>Calificación de su rendimiento en diciembre, marzo y junio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b="1" dirty="0" smtClean="0">
                <a:solidFill>
                  <a:srgbClr val="0070C0"/>
                </a:solidFill>
              </a:rPr>
              <a:t>Convocatoria extraordinaria de septiembre</a:t>
            </a:r>
          </a:p>
          <a:p>
            <a:pPr>
              <a:lnSpc>
                <a:spcPct val="90000"/>
              </a:lnSpc>
              <a:buNone/>
            </a:pPr>
            <a:endParaRPr lang="es-ES" sz="80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dirty="0" smtClean="0"/>
              <a:t>Faltas de menores justificadas por padres/tutores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es-ES" sz="2400" dirty="0" smtClean="0"/>
          </a:p>
          <a:p>
            <a:pPr>
              <a:lnSpc>
                <a:spcPct val="90000"/>
              </a:lnSpc>
              <a:buNone/>
            </a:pPr>
            <a:endParaRPr lang="es-ES" sz="9600" dirty="0" smtClean="0"/>
          </a:p>
          <a:p>
            <a:pPr>
              <a:lnSpc>
                <a:spcPct val="90000"/>
              </a:lnSpc>
              <a:buNone/>
            </a:pPr>
            <a:r>
              <a:rPr lang="es-ES" sz="11200" b="1" i="1" dirty="0" smtClean="0">
                <a:solidFill>
                  <a:srgbClr val="002060"/>
                </a:solidFill>
              </a:rPr>
              <a:t>Fechas de exámenes no sujetas a cambio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es-ES" sz="9600" dirty="0" smtClean="0"/>
          </a:p>
        </p:txBody>
      </p:sp>
      <p:pic>
        <p:nvPicPr>
          <p:cNvPr id="7" name="6 Imagen" descr="General_classroo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2636912"/>
            <a:ext cx="2376264" cy="120053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2 CuadroTexto"/>
          <p:cNvSpPr txBox="1">
            <a:spLocks noChangeArrowheads="1"/>
          </p:cNvSpPr>
          <p:nvPr/>
        </p:nvSpPr>
        <p:spPr bwMode="auto">
          <a:xfrm>
            <a:off x="571500" y="428625"/>
            <a:ext cx="79994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3200" b="1" dirty="0">
                <a:solidFill>
                  <a:srgbClr val="0070C0"/>
                </a:solidFill>
                <a:latin typeface="Calibri" pitchFamily="34" charset="0"/>
              </a:rPr>
              <a:t>ESCUELA OFICIAL DE IDIOMAS DE SAN ROQUE</a:t>
            </a:r>
          </a:p>
        </p:txBody>
      </p:sp>
      <p:sp>
        <p:nvSpPr>
          <p:cNvPr id="18434" name="4 CuadroTexto"/>
          <p:cNvSpPr txBox="1">
            <a:spLocks noChangeArrowheads="1"/>
          </p:cNvSpPr>
          <p:nvPr/>
        </p:nvSpPr>
        <p:spPr bwMode="auto">
          <a:xfrm>
            <a:off x="683568" y="1857375"/>
            <a:ext cx="7888932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400" b="1" dirty="0" smtClean="0">
                <a:latin typeface="Calibri" pitchFamily="34" charset="0"/>
              </a:rPr>
              <a:t>SECRETARÍA/ADMINISTRACIÓN:</a:t>
            </a:r>
            <a:endParaRPr lang="es-ES" sz="2400" b="1" dirty="0">
              <a:latin typeface="Calibri" pitchFamily="34" charset="0"/>
            </a:endParaRPr>
          </a:p>
          <a:p>
            <a:pPr>
              <a:defRPr/>
            </a:pPr>
            <a:r>
              <a:rPr lang="es-ES" sz="2400" dirty="0">
                <a:latin typeface="Calibri" pitchFamily="34" charset="0"/>
              </a:rPr>
              <a:t>	</a:t>
            </a:r>
            <a:r>
              <a:rPr lang="es-ES" sz="2400" dirty="0" smtClean="0">
                <a:latin typeface="Calibri" pitchFamily="34" charset="0"/>
              </a:rPr>
              <a:t>- MAÑANAS martes a viernes: </a:t>
            </a:r>
            <a:r>
              <a:rPr lang="es-ES" sz="2400" dirty="0">
                <a:latin typeface="Calibri" pitchFamily="34" charset="0"/>
              </a:rPr>
              <a:t>10.00-13.00 h</a:t>
            </a:r>
          </a:p>
          <a:p>
            <a:pPr>
              <a:defRPr/>
            </a:pPr>
            <a:r>
              <a:rPr lang="es-ES" sz="2400" dirty="0">
                <a:latin typeface="Calibri" pitchFamily="34" charset="0"/>
              </a:rPr>
              <a:t>	-</a:t>
            </a:r>
            <a:r>
              <a:rPr lang="es-ES" sz="2400" dirty="0" smtClean="0">
                <a:latin typeface="Calibri" pitchFamily="34" charset="0"/>
              </a:rPr>
              <a:t> TARDES: lunes y miércoles: </a:t>
            </a:r>
            <a:r>
              <a:rPr lang="es-ES" sz="2400" dirty="0">
                <a:latin typeface="Calibri" pitchFamily="34" charset="0"/>
              </a:rPr>
              <a:t>17.00-19.00 </a:t>
            </a:r>
            <a:r>
              <a:rPr lang="es-ES" sz="2400" dirty="0" smtClean="0">
                <a:latin typeface="Calibri" pitchFamily="34" charset="0"/>
              </a:rPr>
              <a:t>h</a:t>
            </a:r>
          </a:p>
          <a:p>
            <a:pPr>
              <a:defRPr/>
            </a:pPr>
            <a:endParaRPr lang="es-ES" sz="2400" dirty="0">
              <a:latin typeface="Calibri" pitchFamily="34" charset="0"/>
            </a:endParaRPr>
          </a:p>
          <a:p>
            <a:pPr>
              <a:defRPr/>
            </a:pPr>
            <a:r>
              <a:rPr lang="es-ES" sz="2400" b="1" dirty="0">
                <a:latin typeface="Calibri" pitchFamily="34" charset="0"/>
              </a:rPr>
              <a:t>DIRECCIÓN</a:t>
            </a:r>
            <a:r>
              <a:rPr lang="es-ES" sz="2400" dirty="0">
                <a:latin typeface="Calibri" pitchFamily="34" charset="0"/>
              </a:rPr>
              <a:t>: lunes 16.00 -18.00  y miércoles  12.00-13.00 </a:t>
            </a:r>
            <a:r>
              <a:rPr lang="es-ES" sz="2400" dirty="0" smtClean="0">
                <a:latin typeface="Calibri" pitchFamily="34" charset="0"/>
              </a:rPr>
              <a:t>h</a:t>
            </a:r>
          </a:p>
          <a:p>
            <a:pPr>
              <a:defRPr/>
            </a:pPr>
            <a:endParaRPr lang="es-ES" sz="2400" dirty="0" smtClean="0">
              <a:latin typeface="Calibri" pitchFamily="34" charset="0"/>
            </a:endParaRPr>
          </a:p>
          <a:p>
            <a:pPr>
              <a:defRPr/>
            </a:pPr>
            <a:r>
              <a:rPr lang="es-ES" sz="2400" b="1" dirty="0" smtClean="0">
                <a:latin typeface="Calibri" pitchFamily="34" charset="0"/>
              </a:rPr>
              <a:t>SECRETARIA</a:t>
            </a:r>
            <a:r>
              <a:rPr lang="es-ES" sz="2400" dirty="0" smtClean="0">
                <a:latin typeface="Calibri" pitchFamily="34" charset="0"/>
              </a:rPr>
              <a:t>: miércoles 17.30-19.30</a:t>
            </a:r>
          </a:p>
          <a:p>
            <a:pPr>
              <a:defRPr/>
            </a:pPr>
            <a:endParaRPr lang="es-ES" sz="2400" dirty="0">
              <a:latin typeface="Calibri" pitchFamily="34" charset="0"/>
            </a:endParaRPr>
          </a:p>
          <a:p>
            <a:pPr>
              <a:defRPr/>
            </a:pPr>
            <a:r>
              <a:rPr lang="es-ES" sz="2400" b="1" dirty="0">
                <a:latin typeface="Calibri" pitchFamily="34" charset="0"/>
              </a:rPr>
              <a:t>JEFATURA DE ESTUDIOS: </a:t>
            </a:r>
          </a:p>
          <a:p>
            <a:pPr>
              <a:defRPr/>
            </a:pPr>
            <a:r>
              <a:rPr lang="es-ES" sz="2400" dirty="0" smtClean="0">
                <a:latin typeface="Calibri" pitchFamily="34" charset="0"/>
              </a:rPr>
              <a:t>Lunes y miércoles: 10:00-12:00h y jueves: 17:00-19:00</a:t>
            </a:r>
          </a:p>
          <a:p>
            <a:pPr>
              <a:defRPr/>
            </a:pPr>
            <a:endParaRPr lang="es-ES" sz="2400" dirty="0" smtClean="0">
              <a:latin typeface="Calibri" pitchFamily="34" charset="0"/>
            </a:endParaRPr>
          </a:p>
          <a:p>
            <a:pPr>
              <a:defRPr/>
            </a:pPr>
            <a:endParaRPr lang="es-ES" sz="2400" dirty="0">
              <a:latin typeface="Calibri" pitchFamily="34" charset="0"/>
            </a:endParaRPr>
          </a:p>
          <a:p>
            <a:pPr>
              <a:defRPr/>
            </a:pPr>
            <a:endParaRPr lang="es-ES" sz="2400" b="1" dirty="0">
              <a:latin typeface="Calibri" pitchFamily="34" charset="0"/>
            </a:endParaRPr>
          </a:p>
          <a:p>
            <a:pPr>
              <a:defRPr/>
            </a:pPr>
            <a:r>
              <a:rPr lang="es-E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	</a:t>
            </a:r>
          </a:p>
          <a:p>
            <a:pPr>
              <a:defRPr/>
            </a:pPr>
            <a:endParaRPr lang="es-ES" b="1" dirty="0">
              <a:latin typeface="Calibri" pitchFamily="34" charset="0"/>
            </a:endParaRPr>
          </a:p>
          <a:p>
            <a:pPr>
              <a:defRPr/>
            </a:pPr>
            <a:r>
              <a:rPr lang="es-ES" dirty="0">
                <a:latin typeface="Calibri" pitchFamily="34" charset="0"/>
              </a:rPr>
              <a:t>		       </a:t>
            </a:r>
          </a:p>
          <a:p>
            <a:pPr>
              <a:defRPr/>
            </a:pPr>
            <a:r>
              <a:rPr lang="es-ES" dirty="0">
                <a:latin typeface="Calibri" pitchFamily="34" charset="0"/>
              </a:rPr>
              <a:t>	</a:t>
            </a:r>
          </a:p>
        </p:txBody>
      </p:sp>
      <p:sp>
        <p:nvSpPr>
          <p:cNvPr id="19459" name="5 CuadroTexto"/>
          <p:cNvSpPr txBox="1">
            <a:spLocks noChangeArrowheads="1"/>
          </p:cNvSpPr>
          <p:nvPr/>
        </p:nvSpPr>
        <p:spPr bwMode="auto">
          <a:xfrm>
            <a:off x="642938" y="1285875"/>
            <a:ext cx="67151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3200" b="1" dirty="0" smtClean="0">
                <a:solidFill>
                  <a:srgbClr val="FF0000"/>
                </a:solidFill>
                <a:latin typeface="Calibri" pitchFamily="34" charset="0"/>
              </a:rPr>
              <a:t>Horarios de atención al alumnado  </a:t>
            </a:r>
            <a:endParaRPr lang="es-ES" sz="32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9460" name="Picture 2" descr="C:\Documents and Settings\PC1\Configuración local\Archivos temporales de Internet\Content.IE5\SNKFEN0Z\MCj040466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2071678"/>
            <a:ext cx="128588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1 Título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18484"/>
          </a:xfrm>
        </p:spPr>
        <p:txBody>
          <a:bodyPr>
            <a:normAutofit/>
          </a:bodyPr>
          <a:lstStyle/>
          <a:p>
            <a:pPr eaLnBrk="1" hangingPunct="1"/>
            <a:r>
              <a:rPr lang="es-ES" sz="3200" b="1" dirty="0" smtClean="0"/>
              <a:t>ESCUELA OFICIAL DE IDIOMAS DE SAN ROQUE</a:t>
            </a:r>
            <a:br>
              <a:rPr lang="es-ES" sz="3200" b="1" dirty="0" smtClean="0"/>
            </a:br>
            <a:r>
              <a:rPr lang="es-ES" sz="3600" b="1" dirty="0" smtClean="0">
                <a:solidFill>
                  <a:srgbClr val="FF0000"/>
                </a:solidFill>
              </a:rPr>
              <a:t>¿qué más debes saber?</a:t>
            </a:r>
          </a:p>
        </p:txBody>
      </p:sp>
      <p:sp>
        <p:nvSpPr>
          <p:cNvPr id="29698" name="2 Marcador de contenido"/>
          <p:cNvSpPr>
            <a:spLocks noGrp="1"/>
          </p:cNvSpPr>
          <p:nvPr>
            <p:ph idx="1"/>
          </p:nvPr>
        </p:nvSpPr>
        <p:spPr>
          <a:xfrm>
            <a:off x="457200" y="1857364"/>
            <a:ext cx="8401080" cy="426879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s-ES" sz="2400" dirty="0" smtClean="0"/>
              <a:t>Fotocopias: 7 € incluido servicio SMS. Pago mes de octubre   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/>
              <a:t>Becas: descargar impreso e informarse en </a:t>
            </a:r>
            <a:r>
              <a:rPr lang="es-ES" sz="2400" dirty="0" smtClean="0">
                <a:hlinkClick r:id="rId2"/>
              </a:rPr>
              <a:t>www.mec.es</a:t>
            </a:r>
            <a:endParaRPr lang="es-ES" sz="2400" dirty="0" smtClean="0"/>
          </a:p>
          <a:p>
            <a:pPr eaLnBrk="1" hangingPunct="1">
              <a:lnSpc>
                <a:spcPct val="90000"/>
              </a:lnSpc>
            </a:pPr>
            <a:r>
              <a:rPr lang="es-ES" sz="2400" dirty="0" smtClean="0"/>
              <a:t>Delegad@: elección del </a:t>
            </a:r>
            <a:r>
              <a:rPr lang="es-ES" sz="2400" dirty="0" smtClean="0">
                <a:solidFill>
                  <a:srgbClr val="FF0000"/>
                </a:solidFill>
              </a:rPr>
              <a:t>28 septiembre al 1 de octubre 2015 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/>
              <a:t>Página web </a:t>
            </a:r>
            <a:r>
              <a:rPr lang="es-ES" sz="2000" dirty="0" smtClean="0">
                <a:hlinkClick r:id="rId3"/>
              </a:rPr>
              <a:t>www.eoisanroque.es</a:t>
            </a:r>
            <a:r>
              <a:rPr lang="es-ES" sz="20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/>
              <a:t>Correo electrónico: </a:t>
            </a:r>
            <a:r>
              <a:rPr lang="es-ES" sz="2000" dirty="0" smtClean="0">
                <a:hlinkClick r:id="rId4"/>
              </a:rPr>
              <a:t>11700081.edu@juntadeandalucia.es</a:t>
            </a:r>
            <a:endParaRPr lang="es-ES" sz="2000" dirty="0" smtClean="0"/>
          </a:p>
          <a:p>
            <a:pPr eaLnBrk="1" hangingPunct="1">
              <a:lnSpc>
                <a:spcPct val="90000"/>
              </a:lnSpc>
            </a:pPr>
            <a:endParaRPr lang="es-ES" sz="2400" dirty="0" smtClean="0"/>
          </a:p>
        </p:txBody>
      </p:sp>
      <p:pic>
        <p:nvPicPr>
          <p:cNvPr id="5" name="4 Imagen" descr="EOI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43808" y="4581128"/>
            <a:ext cx="3596009" cy="118985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sz="4000" b="1" dirty="0" smtClean="0">
                <a:solidFill>
                  <a:srgbClr val="FF0000"/>
                </a:solidFill>
              </a:rPr>
              <a:t>Asociación de Alumnos</a:t>
            </a:r>
            <a:r>
              <a:rPr lang="es-ES" sz="4000" b="1" dirty="0" smtClean="0"/>
              <a:t/>
            </a:r>
            <a:br>
              <a:rPr lang="es-ES" sz="4000" b="1" dirty="0" smtClean="0"/>
            </a:br>
            <a:endParaRPr lang="es-ES" sz="4000" b="1" dirty="0" smtClean="0"/>
          </a:p>
        </p:txBody>
      </p:sp>
      <p:sp>
        <p:nvSpPr>
          <p:cNvPr id="30722" name="Rectangle 3"/>
          <p:cNvSpPr>
            <a:spLocks noGrp="1"/>
          </p:cNvSpPr>
          <p:nvPr>
            <p:ph idx="1"/>
          </p:nvPr>
        </p:nvSpPr>
        <p:spPr>
          <a:xfrm>
            <a:off x="0" y="764704"/>
            <a:ext cx="9036495" cy="6093296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90000"/>
              </a:lnSpc>
            </a:pPr>
            <a:endParaRPr lang="es-ES" sz="50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s-ES" sz="62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" sz="3800" dirty="0" smtClean="0"/>
              <a:t>Contacto: </a:t>
            </a:r>
            <a:r>
              <a:rPr lang="es-ES" sz="3800" dirty="0" smtClean="0">
                <a:hlinkClick r:id="rId2"/>
              </a:rPr>
              <a:t>aaeoisanroque@hotmail.com</a:t>
            </a:r>
            <a:endParaRPr lang="es-ES" sz="3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" sz="3800" dirty="0" err="1" smtClean="0"/>
              <a:t>Facebook</a:t>
            </a:r>
            <a:r>
              <a:rPr lang="es-ES" sz="3800" dirty="0" smtClean="0"/>
              <a:t>: </a:t>
            </a:r>
            <a:r>
              <a:rPr lang="es-ES" sz="3800" dirty="0" smtClean="0">
                <a:hlinkClick r:id="rId3" action="ppaction://hlinkfile"/>
              </a:rPr>
              <a:t>Escuela Oficial de Idiomas de San Roque | </a:t>
            </a:r>
            <a:r>
              <a:rPr lang="es-ES" sz="3800" dirty="0" err="1" smtClean="0">
                <a:hlinkClick r:id="rId3" action="ppaction://hlinkfile"/>
              </a:rPr>
              <a:t>Facebook</a:t>
            </a:r>
            <a:endParaRPr lang="es-ES" sz="3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" sz="3800" dirty="0" smtClean="0"/>
              <a:t>Propuesta de diversas actividades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ES" sz="3800" dirty="0" smtClean="0"/>
              <a:t>Cuota Socio: 5 €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endParaRPr lang="es-ES" sz="3800" b="1" dirty="0" smtClean="0">
              <a:solidFill>
                <a:srgbClr val="7F7F7F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ES" sz="3800" b="1" dirty="0" smtClean="0">
                <a:solidFill>
                  <a:srgbClr val="00B0F0"/>
                </a:solidFill>
              </a:rPr>
              <a:t>Taller de Italiano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ES" sz="3800" b="1" dirty="0" smtClean="0"/>
              <a:t>Abierto plazo matrícula </a:t>
            </a:r>
            <a:endParaRPr lang="es-ES" sz="3800" dirty="0" smtClean="0"/>
          </a:p>
          <a:p>
            <a:pPr>
              <a:buFont typeface="Wingdings" pitchFamily="2" charset="2"/>
              <a:buChar char="Ø"/>
            </a:pPr>
            <a:r>
              <a:rPr lang="es-ES" sz="3800" b="1" dirty="0" smtClean="0"/>
              <a:t>Infórmate en:</a:t>
            </a:r>
          </a:p>
          <a:p>
            <a:pPr>
              <a:buFont typeface="Wingdings" pitchFamily="2" charset="2"/>
              <a:buChar char="Ø"/>
            </a:pPr>
            <a:r>
              <a:rPr lang="es-ES" sz="3800" u="sng" dirty="0" smtClean="0">
                <a:hlinkClick r:id="rId4"/>
              </a:rPr>
              <a:t>www.eoisanroque.es</a:t>
            </a:r>
            <a:endParaRPr lang="es-ES" sz="3800" dirty="0" smtClean="0"/>
          </a:p>
          <a:p>
            <a:pPr>
              <a:buFont typeface="Wingdings" pitchFamily="2" charset="2"/>
              <a:buChar char="Ø"/>
            </a:pPr>
            <a:r>
              <a:rPr lang="es-ES" sz="3800" u="sng" dirty="0" smtClean="0">
                <a:hlinkClick r:id="rId2"/>
              </a:rPr>
              <a:t>aaeoisanroque@hotmail.com</a:t>
            </a:r>
            <a:endParaRPr lang="es-ES" sz="3800" dirty="0" smtClean="0"/>
          </a:p>
          <a:p>
            <a:pPr>
              <a:buNone/>
            </a:pPr>
            <a:endParaRPr lang="es-ES" sz="3800" dirty="0" smtClean="0"/>
          </a:p>
          <a:p>
            <a:endParaRPr lang="es-ES" sz="6200" dirty="0" smtClean="0"/>
          </a:p>
          <a:p>
            <a:endParaRPr lang="es-ES" sz="6200" dirty="0" smtClean="0"/>
          </a:p>
          <a:p>
            <a:pPr eaLnBrk="1" hangingPunct="1">
              <a:lnSpc>
                <a:spcPct val="90000"/>
              </a:lnSpc>
            </a:pPr>
            <a:endParaRPr lang="es-ES" sz="62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s-ES" sz="62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s-ES" sz="6200" b="1" dirty="0" smtClean="0"/>
          </a:p>
          <a:p>
            <a:pPr eaLnBrk="1" hangingPunct="1">
              <a:lnSpc>
                <a:spcPct val="90000"/>
              </a:lnSpc>
              <a:buNone/>
            </a:pPr>
            <a:endParaRPr lang="es-ES" sz="6200" b="1" dirty="0" smtClean="0"/>
          </a:p>
        </p:txBody>
      </p:sp>
      <p:pic>
        <p:nvPicPr>
          <p:cNvPr id="5" name="Picture 2" descr="http://profile.ak.fbcdn.net/hprofile-ak-snc4/203568_116422661776732_2466474_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3645024"/>
            <a:ext cx="1714500" cy="2343151"/>
          </a:xfrm>
          <a:prstGeom prst="rect">
            <a:avLst/>
          </a:prstGeom>
          <a:noFill/>
        </p:spPr>
      </p:pic>
      <p:pic>
        <p:nvPicPr>
          <p:cNvPr id="6" name="5 Imagen" descr="Asociacion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51588" y="1089253"/>
            <a:ext cx="2567940" cy="1143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1 Título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10128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es-ES" sz="3200" b="1" dirty="0" smtClean="0"/>
              <a:t>ESCUELA OFICIAL DE IDIOMAS DE SAN ROQUE</a:t>
            </a:r>
            <a:br>
              <a:rPr lang="es-ES" sz="3200" b="1" dirty="0" smtClean="0"/>
            </a:br>
            <a:r>
              <a:rPr lang="es-ES" sz="3200" b="1" u="sng" dirty="0" smtClean="0">
                <a:solidFill>
                  <a:srgbClr val="00B050"/>
                </a:solidFill>
              </a:rPr>
              <a:t>Calendario de Secretaría</a:t>
            </a:r>
            <a:r>
              <a:rPr lang="es-ES" sz="3200" b="1" dirty="0" smtClean="0">
                <a:solidFill>
                  <a:srgbClr val="FF0000"/>
                </a:solidFill>
              </a:rPr>
              <a:t/>
            </a:r>
            <a:br>
              <a:rPr lang="es-ES" sz="3200" b="1" dirty="0" smtClean="0">
                <a:solidFill>
                  <a:srgbClr val="FF0000"/>
                </a:solidFill>
              </a:rPr>
            </a:br>
            <a:r>
              <a:rPr lang="es-ES" sz="3200" b="1" dirty="0" smtClean="0"/>
              <a:t/>
            </a:r>
            <a:br>
              <a:rPr lang="es-ES" sz="3200" b="1" dirty="0" smtClean="0"/>
            </a:br>
            <a:endParaRPr lang="es-ES" sz="3200" dirty="0" smtClean="0"/>
          </a:p>
        </p:txBody>
      </p:sp>
      <p:sp>
        <p:nvSpPr>
          <p:cNvPr id="27650" name="2 Marcador de contenido"/>
          <p:cNvSpPr>
            <a:spLocks noGrp="1"/>
          </p:cNvSpPr>
          <p:nvPr>
            <p:ph idx="1"/>
          </p:nvPr>
        </p:nvSpPr>
        <p:spPr>
          <a:xfrm>
            <a:off x="107504" y="1268761"/>
            <a:ext cx="9217024" cy="489709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es-ES" sz="600" dirty="0" smtClean="0"/>
          </a:p>
          <a:p>
            <a:pPr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15 al 24 de septiembre 2015: </a:t>
            </a:r>
            <a:r>
              <a:rPr lang="es-ES" sz="2400" b="1" i="1" dirty="0" smtClean="0">
                <a:solidFill>
                  <a:srgbClr val="002060"/>
                </a:solidFill>
              </a:rPr>
              <a:t>Cambios de horario.</a:t>
            </a:r>
          </a:p>
          <a:p>
            <a:pPr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29 septiembre 2015:</a:t>
            </a:r>
            <a:r>
              <a:rPr lang="es-ES" sz="2400" b="1" i="1" dirty="0" smtClean="0">
                <a:solidFill>
                  <a:srgbClr val="002060"/>
                </a:solidFill>
              </a:rPr>
              <a:t> Publicación tablón y web Cambios de Horario.</a:t>
            </a:r>
          </a:p>
          <a:p>
            <a:pPr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1 al 31 de octubre 2015: </a:t>
            </a:r>
            <a:r>
              <a:rPr lang="es-ES" sz="2400" b="1" i="1" dirty="0" smtClean="0">
                <a:solidFill>
                  <a:srgbClr val="002060"/>
                </a:solidFill>
              </a:rPr>
              <a:t>Solicitud de título NB/NI/NA y C1.</a:t>
            </a:r>
          </a:p>
          <a:p>
            <a:pPr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15 octubre-15 noviembre 2015: </a:t>
            </a:r>
            <a:r>
              <a:rPr lang="es-ES" sz="2400" b="1" i="1" dirty="0" smtClean="0">
                <a:solidFill>
                  <a:srgbClr val="002060"/>
                </a:solidFill>
              </a:rPr>
              <a:t>Carné de estudiante.</a:t>
            </a:r>
          </a:p>
          <a:p>
            <a:pPr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31 diciembre 2015: </a:t>
            </a:r>
            <a:r>
              <a:rPr lang="es-ES" sz="2400" b="1" i="1" dirty="0" smtClean="0">
                <a:solidFill>
                  <a:srgbClr val="002060"/>
                </a:solidFill>
              </a:rPr>
              <a:t>Finalización plazo extraordinario de matrícula.</a:t>
            </a:r>
          </a:p>
          <a:p>
            <a:pPr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1 al 30 de marzo 2016:</a:t>
            </a:r>
            <a:r>
              <a:rPr lang="es-ES" sz="2400" b="1" i="1" dirty="0" smtClean="0">
                <a:solidFill>
                  <a:srgbClr val="002060"/>
                </a:solidFill>
              </a:rPr>
              <a:t> Simultaneidad de matrícula.</a:t>
            </a:r>
          </a:p>
          <a:p>
            <a:pPr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30 abril 2016</a:t>
            </a:r>
            <a:r>
              <a:rPr lang="es-ES" sz="2400" b="1" i="1" dirty="0" smtClean="0">
                <a:solidFill>
                  <a:srgbClr val="002060"/>
                </a:solidFill>
              </a:rPr>
              <a:t>: Finalización plazo solicitud anulación de matrícula.</a:t>
            </a:r>
          </a:p>
          <a:p>
            <a:pPr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1 al 15 abril 2016: </a:t>
            </a:r>
            <a:r>
              <a:rPr lang="es-ES" sz="2400" b="1" i="1" dirty="0" smtClean="0">
                <a:solidFill>
                  <a:srgbClr val="002060"/>
                </a:solidFill>
              </a:rPr>
              <a:t>Plazo matriculación alumnado libre.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1 al 20 de mayo 2016: </a:t>
            </a:r>
            <a:r>
              <a:rPr lang="es-ES" sz="2400" b="1" i="1" dirty="0" smtClean="0">
                <a:solidFill>
                  <a:srgbClr val="002060"/>
                </a:solidFill>
              </a:rPr>
              <a:t>Plazo de Preinscripción.</a:t>
            </a:r>
          </a:p>
          <a:p>
            <a:pPr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1-10 julio / 1-8 septiembre 2016</a:t>
            </a:r>
            <a:r>
              <a:rPr lang="es-ES" sz="2400" b="1" i="1" dirty="0" smtClean="0">
                <a:solidFill>
                  <a:srgbClr val="002060"/>
                </a:solidFill>
              </a:rPr>
              <a:t>: Matriculación.</a:t>
            </a:r>
          </a:p>
          <a:p>
            <a:pPr eaLnBrk="1" hangingPunct="1">
              <a:lnSpc>
                <a:spcPct val="80000"/>
              </a:lnSpc>
              <a:defRPr/>
            </a:pPr>
            <a:endParaRPr lang="es-ES" sz="2400" i="1" dirty="0" smtClean="0"/>
          </a:p>
        </p:txBody>
      </p:sp>
      <p:pic>
        <p:nvPicPr>
          <p:cNvPr id="5" name="4 Imagen" descr="calendari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5263156"/>
            <a:ext cx="1872208" cy="1594844"/>
          </a:xfrm>
          <a:prstGeom prst="rect">
            <a:avLst/>
          </a:prstGeom>
        </p:spPr>
      </p:pic>
      <p:pic>
        <p:nvPicPr>
          <p:cNvPr id="6" name="5 Imagen" descr="imagesCA66QMJ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5029200"/>
            <a:ext cx="1211580" cy="1828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14356"/>
            <a:ext cx="8208912" cy="714380"/>
          </a:xfrm>
        </p:spPr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rgbClr val="FF0000"/>
                </a:solidFill>
                <a:latin typeface="Aparajita" pitchFamily="34" charset="0"/>
                <a:cs typeface="Aparajita" pitchFamily="34" charset="0"/>
              </a:rPr>
              <a:t>Días No Lectivos Curso 2015-2016  </a:t>
            </a:r>
            <a:r>
              <a:rPr lang="es-ES" b="1" i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/>
            </a:r>
            <a:br>
              <a:rPr lang="es-ES" b="1" i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980728"/>
            <a:ext cx="8568952" cy="5688632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  <a:buNone/>
            </a:pPr>
            <a:r>
              <a:rPr lang="es-ES" b="1" dirty="0" smtClean="0">
                <a:solidFill>
                  <a:srgbClr val="FF0000"/>
                </a:solidFill>
                <a:latin typeface="Aparajita" pitchFamily="34" charset="0"/>
                <a:cs typeface="Aparajita" pitchFamily="34" charset="0"/>
              </a:rPr>
              <a:t> </a:t>
            </a:r>
            <a:endParaRPr lang="es-ES" sz="4000" b="1" dirty="0" smtClean="0">
              <a:solidFill>
                <a:srgbClr val="FF0000"/>
              </a:solidFill>
              <a:latin typeface="Aparajita" pitchFamily="34" charset="0"/>
              <a:cs typeface="Aparajita" pitchFamily="34" charset="0"/>
            </a:endParaRPr>
          </a:p>
          <a:p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12 de octubre de 2015. Fiesta Nacional de España.</a:t>
            </a:r>
          </a:p>
          <a:p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2 de noviembre de 2015. Festividad de todos los Santos.</a:t>
            </a:r>
          </a:p>
          <a:p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7 y 8 de diciembre de 2015. Día no lectivo. Día de la Constitución</a:t>
            </a:r>
          </a:p>
          <a:p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24 de diciembre al 10 de enero de 2016. Vacaciones Navidad.</a:t>
            </a:r>
          </a:p>
          <a:p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26 de febrero 2016. Día Comunidad Educativa</a:t>
            </a:r>
            <a:endParaRPr lang="es-ES" sz="4000" b="1" dirty="0">
              <a:solidFill>
                <a:srgbClr val="002060"/>
              </a:solidFill>
              <a:latin typeface="Aparajita" pitchFamily="34" charset="0"/>
              <a:cs typeface="Aparajita" pitchFamily="34" charset="0"/>
            </a:endParaRPr>
          </a:p>
          <a:p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29 de febrero de 2016. Día de Andalucía.</a:t>
            </a:r>
          </a:p>
          <a:p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21 de marzo al 27 de marzo. Vacaciones Semana Santa</a:t>
            </a:r>
          </a:p>
          <a:p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2 de mayo de 2016. Día del Trabajo.</a:t>
            </a:r>
          </a:p>
          <a:p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21 mayo 2016. Fiesta Local San Roque</a:t>
            </a:r>
          </a:p>
          <a:p>
            <a:r>
              <a:rPr lang="es-ES" b="1" i="1" dirty="0" smtClean="0">
                <a:solidFill>
                  <a:srgbClr val="002060"/>
                </a:solidFill>
                <a:latin typeface="Aparajita" pitchFamily="34" charset="0"/>
              </a:rPr>
              <a:t>** Quedan 2 días del consejo escolar municipal.</a:t>
            </a:r>
            <a:endParaRPr lang="es-ES" b="1" dirty="0">
              <a:solidFill>
                <a:srgbClr val="002060"/>
              </a:solidFill>
            </a:endParaRPr>
          </a:p>
        </p:txBody>
      </p:sp>
      <p:pic>
        <p:nvPicPr>
          <p:cNvPr id="7" name="6 Imagen" descr="imagesCAHCL6P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97017">
            <a:off x="7542176" y="521590"/>
            <a:ext cx="1486104" cy="1033307"/>
          </a:xfrm>
          <a:prstGeom prst="rect">
            <a:avLst/>
          </a:prstGeom>
        </p:spPr>
      </p:pic>
      <p:pic>
        <p:nvPicPr>
          <p:cNvPr id="8" name="7 Imagen" descr="imagesCAOJS49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92280" y="5229200"/>
            <a:ext cx="1224136" cy="1224136"/>
          </a:xfrm>
          <a:prstGeom prst="rect">
            <a:avLst/>
          </a:prstGeom>
        </p:spPr>
      </p:pic>
      <p:pic>
        <p:nvPicPr>
          <p:cNvPr id="9" name="8 Imagen" descr="juntadeandaluci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16632"/>
            <a:ext cx="1036320" cy="96012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2747</TotalTime>
  <Words>582</Words>
  <Application>Microsoft Office PowerPoint</Application>
  <PresentationFormat>Presentación en pantalla (4:3)</PresentationFormat>
  <Paragraphs>114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Diapositiva 1</vt:lpstr>
      <vt:lpstr> ESCUELA OFICIAL DE IDIOMAS DE SAN ROQUE ALUMNADO * INGLÉS PRESENCIAL 579 (679) * INGLÉS CAL 56 (75) * INGLÉS SEMI 182 (192)  * FRANCÉS 104 (150) * FRANCÉS SEMI 31 * ALEMÁN 92 (98) * ALEMÁN SEMI 48 (78)  * ESPAÑOL PARA EXTRANJEROS 52 (55) – TOTAL 1144 ALUMNOS * THAT´S ENGLISH 400 vacantes- Abierto Plazo preinscripción (11 al 22 de Septiembre) NB y NI  </vt:lpstr>
      <vt:lpstr>Límites de Permanencia DECRETO 239/2007, de 4 de septiembre, por el  que se establece la ordenación y currículo de las ense- ñanzas de idiomas de régimen especial en Andalucía </vt:lpstr>
      <vt:lpstr>Exámenes y evaluaciones </vt:lpstr>
      <vt:lpstr>Diapositiva 5</vt:lpstr>
      <vt:lpstr>ESCUELA OFICIAL DE IDIOMAS DE SAN ROQUE ¿qué más debes saber?</vt:lpstr>
      <vt:lpstr> Asociación de Alumnos </vt:lpstr>
      <vt:lpstr> ESCUELA OFICIAL DE IDIOMAS DE SAN ROQUE Calendario de Secretaría  </vt:lpstr>
      <vt:lpstr>Días No Lectivos Curso 2015-2016   </vt:lpstr>
      <vt:lpstr>Consejos</vt:lpstr>
      <vt:lpstr>ESCUELA OFICIAL DE IDIOMAS DE SAN ROQUE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jerry</dc:creator>
  <cp:lastModifiedBy>Usuario</cp:lastModifiedBy>
  <cp:revision>236</cp:revision>
  <dcterms:modified xsi:type="dcterms:W3CDTF">2015-09-16T10:19:27Z</dcterms:modified>
</cp:coreProperties>
</file>